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2" r:id="rId2"/>
    <p:sldId id="313" r:id="rId3"/>
    <p:sldId id="311" r:id="rId4"/>
    <p:sldId id="314" r:id="rId5"/>
    <p:sldId id="315" r:id="rId6"/>
    <p:sldId id="302"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C3918"/>
    <a:srgbClr val="DB5D25"/>
    <a:srgbClr val="E73619"/>
    <a:srgbClr val="EB69EE"/>
    <a:srgbClr val="CA06AE"/>
    <a:srgbClr val="B818BC"/>
    <a:srgbClr val="FFFF00"/>
    <a:srgbClr val="FFFFCC"/>
    <a:srgbClr val="DEC0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1" d="100"/>
          <a:sy n="111" d="100"/>
        </p:scale>
        <p:origin x="174" y="78"/>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3</c:v>
                </c:pt>
                <c:pt idx="1">
                  <c:v>3</c:v>
                </c:pt>
                <c:pt idx="2">
                  <c:v>5</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373458352"/>
        <c:axId val="-373447472"/>
      </c:barChart>
      <c:catAx>
        <c:axId val="-37345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373447472"/>
        <c:crosses val="autoZero"/>
        <c:auto val="1"/>
        <c:lblAlgn val="ctr"/>
        <c:lblOffset val="100"/>
        <c:noMultiLvlLbl val="0"/>
      </c:catAx>
      <c:valAx>
        <c:axId val="-37344747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3734583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406-468B-89EE-35323E9EFBD6}"/>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406-468B-89EE-35323E9EFBD6}"/>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406-468B-89EE-35323E9EFBD6}"/>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406-468B-89EE-35323E9EFBD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21</c:v>
                </c:pt>
                <c:pt idx="1">
                  <c:v>79</c:v>
                </c:pt>
                <c:pt idx="2">
                  <c:v>11</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12506464"/>
        <c:axId val="-212505376"/>
      </c:lineChart>
      <c:catAx>
        <c:axId val="-212506464"/>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2505376"/>
        <c:crosses val="autoZero"/>
        <c:auto val="1"/>
        <c:lblAlgn val="ctr"/>
        <c:lblOffset val="100"/>
        <c:noMultiLvlLbl val="0"/>
      </c:catAx>
      <c:valAx>
        <c:axId val="-2125053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250646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16</c:v>
                </c:pt>
                <c:pt idx="1">
                  <c:v>34</c:v>
                </c:pt>
                <c:pt idx="2">
                  <c:v>12</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111465552"/>
        <c:axId val="-111469904"/>
      </c:barChart>
      <c:catAx>
        <c:axId val="-11146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111469904"/>
        <c:crosses val="autoZero"/>
        <c:auto val="1"/>
        <c:lblAlgn val="ctr"/>
        <c:lblOffset val="100"/>
        <c:noMultiLvlLbl val="0"/>
      </c:catAx>
      <c:valAx>
        <c:axId val="-1114699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111465552"/>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F08-480C-AD2E-DFFC94987EBE}"/>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F08-480C-AD2E-DFFC94987EBE}"/>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F08-480C-AD2E-DFFC94987EBE}"/>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F08-480C-AD2E-DFFC94987EB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96</c:v>
                </c:pt>
                <c:pt idx="1">
                  <c:v>47</c:v>
                </c:pt>
                <c:pt idx="2">
                  <c:v>62</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11468272"/>
        <c:axId val="-111465008"/>
      </c:lineChart>
      <c:catAx>
        <c:axId val="-111468272"/>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11465008"/>
        <c:crosses val="autoZero"/>
        <c:auto val="1"/>
        <c:lblAlgn val="ctr"/>
        <c:lblOffset val="100"/>
        <c:noMultiLvlLbl val="0"/>
      </c:catAx>
      <c:valAx>
        <c:axId val="-1114650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111468272"/>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1</c:v>
                </c:pt>
                <c:pt idx="1">
                  <c:v>6</c:v>
                </c:pt>
                <c:pt idx="2">
                  <c:v>11</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1988064"/>
        <c:axId val="-211994592"/>
      </c:barChart>
      <c:catAx>
        <c:axId val="-2119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1994592"/>
        <c:crosses val="autoZero"/>
        <c:auto val="1"/>
        <c:lblAlgn val="ctr"/>
        <c:lblOffset val="100"/>
        <c:noMultiLvlLbl val="0"/>
      </c:catAx>
      <c:valAx>
        <c:axId val="-21199459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1988064"/>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20798712395663044"/>
          <c:y val="6.4033559635664178E-2"/>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214-4B9D-9C8F-2130D491BD62}"/>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214-4B9D-9C8F-2130D491BD62}"/>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214-4B9D-9C8F-2130D491BD62}"/>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14-4B9D-9C8F-2130D491BD6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23</c:v>
                </c:pt>
                <c:pt idx="1">
                  <c:v>3</c:v>
                </c:pt>
                <c:pt idx="2">
                  <c:v>18</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11992416"/>
        <c:axId val="-211991328"/>
      </c:lineChart>
      <c:catAx>
        <c:axId val="-211992416"/>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1991328"/>
        <c:crosses val="autoZero"/>
        <c:auto val="1"/>
        <c:lblAlgn val="ctr"/>
        <c:lblOffset val="100"/>
        <c:noMultiLvlLbl val="0"/>
      </c:catAx>
      <c:valAx>
        <c:axId val="-2119913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1992416"/>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r>
              <a:rPr lang="es-MX" sz="1600" dirty="0" smtClean="0"/>
              <a:t>Trimestre</a:t>
            </a:r>
            <a:endParaRPr lang="es-MX" dirty="0"/>
          </a:p>
        </c:rich>
      </c:tx>
      <c:layout/>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solidFill>
              <a:latin typeface="Arial" panose="020B0604020202020204" pitchFamily="34" charset="0"/>
              <a:ea typeface="+mj-ea"/>
              <a:cs typeface="Arial" panose="020B0604020202020204" pitchFamily="34" charset="0"/>
            </a:defRPr>
          </a:pPr>
          <a:endParaRPr lang="es-MX"/>
        </a:p>
      </c:txPr>
    </c:title>
    <c:autoTitleDeleted val="0"/>
    <c:plotArea>
      <c:layout/>
      <c:barChart>
        <c:barDir val="col"/>
        <c:grouping val="clustered"/>
        <c:varyColors val="0"/>
        <c:ser>
          <c:idx val="0"/>
          <c:order val="0"/>
          <c:tx>
            <c:strRef>
              <c:f>Hoja1!$B$1</c:f>
              <c:strCache>
                <c:ptCount val="1"/>
                <c:pt idx="0">
                  <c:v>TRIMESTRE</c:v>
                </c:pt>
              </c:strCache>
            </c:strRef>
          </c:tx>
          <c:spPr>
            <a:solidFill>
              <a:schemeClr val="accent2"/>
            </a:solidFill>
            <a:ln>
              <a:noFill/>
            </a:ln>
            <a:effectLst/>
          </c:spPr>
          <c:invertIfNegative val="0"/>
          <c:dPt>
            <c:idx val="0"/>
            <c:invertIfNegative val="0"/>
            <c:bubble3D val="0"/>
            <c:spPr>
              <a:solidFill>
                <a:schemeClr val="accent2">
                  <a:lumMod val="75000"/>
                </a:schemeClr>
              </a:solidFill>
              <a:ln>
                <a:noFill/>
              </a:ln>
              <a:effectLst/>
            </c:spPr>
            <c:extLst>
              <c:ext xmlns:c16="http://schemas.microsoft.com/office/drawing/2014/chart" uri="{C3380CC4-5D6E-409C-BE32-E72D297353CC}">
                <c16:uniqueId val="{00000000-0E1C-4580-8779-841C9B0927F8}"/>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1-0E1C-4580-8779-841C9B0927F8}"/>
              </c:ext>
            </c:extLst>
          </c:dPt>
          <c:dPt>
            <c:idx val="2"/>
            <c:invertIfNegative val="0"/>
            <c:bubble3D val="0"/>
            <c:spPr>
              <a:solidFill>
                <a:srgbClr val="002060"/>
              </a:solidFill>
              <a:ln>
                <a:noFill/>
              </a:ln>
              <a:effectLst/>
            </c:spPr>
            <c:extLst>
              <c:ext xmlns:c16="http://schemas.microsoft.com/office/drawing/2014/chart" uri="{C3380CC4-5D6E-409C-BE32-E72D297353CC}">
                <c16:uniqueId val="{00000002-0E1C-4580-8779-841C9B0927F8}"/>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Hoja1!$A$2:$A$4</c:f>
              <c:strCache>
                <c:ptCount val="3"/>
                <c:pt idx="0">
                  <c:v>Julio</c:v>
                </c:pt>
                <c:pt idx="1">
                  <c:v>Agosto</c:v>
                </c:pt>
                <c:pt idx="2">
                  <c:v>Septiembre</c:v>
                </c:pt>
              </c:strCache>
            </c:strRef>
          </c:cat>
          <c:val>
            <c:numRef>
              <c:f>Hoja1!$B$2:$B$4</c:f>
              <c:numCache>
                <c:formatCode>General</c:formatCode>
                <c:ptCount val="3"/>
                <c:pt idx="0">
                  <c:v>4</c:v>
                </c:pt>
                <c:pt idx="1">
                  <c:v>8</c:v>
                </c:pt>
                <c:pt idx="2">
                  <c:v>1</c:v>
                </c:pt>
              </c:numCache>
            </c:numRef>
          </c:val>
          <c:extLst>
            <c:ext xmlns:c16="http://schemas.microsoft.com/office/drawing/2014/chart" uri="{C3380CC4-5D6E-409C-BE32-E72D297353CC}">
              <c16:uniqueId val="{00000000-0A9C-43DE-83A7-1530AF0FD794}"/>
            </c:ext>
          </c:extLst>
        </c:ser>
        <c:dLbls>
          <c:showLegendKey val="0"/>
          <c:showVal val="0"/>
          <c:showCatName val="0"/>
          <c:showSerName val="0"/>
          <c:showPercent val="0"/>
          <c:showBubbleSize val="0"/>
        </c:dLbls>
        <c:gapWidth val="199"/>
        <c:axId val="-212811856"/>
        <c:axId val="-212812944"/>
      </c:barChart>
      <c:catAx>
        <c:axId val="-2128118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solidFill>
                <a:latin typeface="Arial" panose="020B0604020202020204" pitchFamily="34" charset="0"/>
                <a:ea typeface="+mn-ea"/>
                <a:cs typeface="Arial" panose="020B0604020202020204" pitchFamily="34" charset="0"/>
              </a:defRPr>
            </a:pPr>
            <a:endParaRPr lang="es-MX"/>
          </a:p>
        </c:txPr>
        <c:crossAx val="-212812944"/>
        <c:crosses val="autoZero"/>
        <c:auto val="1"/>
        <c:lblAlgn val="ctr"/>
        <c:lblOffset val="100"/>
        <c:noMultiLvlLbl val="0"/>
      </c:catAx>
      <c:valAx>
        <c:axId val="-21281294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crossAx val="-212811856"/>
        <c:crosses val="autoZero"/>
        <c:crossBetween val="between"/>
      </c:valAx>
      <c:spPr>
        <a:noFill/>
        <a:ln>
          <a:noFill/>
        </a:ln>
        <a:effectLst/>
      </c:spPr>
    </c:plotArea>
    <c:plotVisOnly val="1"/>
    <c:dispBlanksAs val="gap"/>
    <c:showDLblsOverMax val="0"/>
  </c:chart>
  <c:spPr>
    <a:noFill/>
    <a:ln>
      <a:noFill/>
    </a:ln>
    <a:effectLst/>
  </c:spPr>
  <c:txPr>
    <a:bodyPr/>
    <a:lstStyle/>
    <a:p>
      <a:pPr>
        <a:defRPr b="0">
          <a:solidFill>
            <a:schemeClr val="tx1"/>
          </a:solidFill>
          <a:latin typeface="Arial" panose="020B0604020202020204" pitchFamily="34" charset="0"/>
          <a:cs typeface="Arial" panose="020B0604020202020204" pitchFamily="34" charset="0"/>
        </a:defRPr>
      </a:pPr>
      <a:endParaRPr lang="es-MX"/>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Comportamiento trimestral</a:t>
            </a:r>
          </a:p>
        </c:rich>
      </c:tx>
      <c:layout>
        <c:manualLayout>
          <c:xMode val="edge"/>
          <c:yMode val="edge"/>
          <c:x val="0.17879131056730399"/>
          <c:y val="0"/>
        </c:manualLayout>
      </c:layout>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s-MX"/>
        </a:p>
      </c:txPr>
    </c:title>
    <c:autoTitleDeleted val="0"/>
    <c:plotArea>
      <c:layout>
        <c:manualLayout>
          <c:layoutTarget val="inner"/>
          <c:xMode val="edge"/>
          <c:yMode val="edge"/>
          <c:x val="0.10646978738509423"/>
          <c:y val="0.29673633492718593"/>
          <c:w val="0.8352948500313272"/>
          <c:h val="0.39285372329575302"/>
        </c:manualLayout>
      </c:layout>
      <c:lineChart>
        <c:grouping val="standard"/>
        <c:varyColors val="0"/>
        <c:ser>
          <c:idx val="0"/>
          <c:order val="0"/>
          <c:tx>
            <c:strRef>
              <c:f>Hoja1!$B$1</c:f>
              <c:strCache>
                <c:ptCount val="1"/>
                <c:pt idx="0">
                  <c:v>Trim </c:v>
                </c:pt>
              </c:strCache>
            </c:strRef>
          </c:tx>
          <c:spPr>
            <a:ln w="22225" cap="rnd" cmpd="sng" algn="ctr">
              <a:solidFill>
                <a:schemeClr val="accent5"/>
              </a:solidFill>
              <a:round/>
            </a:ln>
            <a:effectLst/>
          </c:spPr>
          <c:marker>
            <c:symbol val="none"/>
          </c:marker>
          <c:dLbls>
            <c:dLbl>
              <c:idx val="0"/>
              <c:layout>
                <c:manualLayout>
                  <c:x val="-7.7277812245057476E-2"/>
                  <c:y val="-0.1585233961988267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679-4FC3-AF37-97B881F24724}"/>
                </c:ext>
              </c:extLst>
            </c:dLbl>
            <c:dLbl>
              <c:idx val="1"/>
              <c:layout>
                <c:manualLayout>
                  <c:x val="-6.509775568678984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679-4FC3-AF37-97B881F24724}"/>
                </c:ext>
              </c:extLst>
            </c:dLbl>
            <c:dLbl>
              <c:idx val="2"/>
              <c:layout>
                <c:manualLayout>
                  <c:x val="-6.5097755686789979E-2"/>
                  <c:y val="-0.1905401760166588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679-4FC3-AF37-97B881F24724}"/>
                </c:ext>
              </c:extLst>
            </c:dLbl>
            <c:dLbl>
              <c:idx val="3"/>
              <c:layout>
                <c:manualLayout>
                  <c:x val="-6.1448279013124038E-2"/>
                  <c:y val="-0.1745317861077427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679-4FC3-AF37-97B881F247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s-MX"/>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Hoja1!$A$2:$A$16</c:f>
              <c:strCache>
                <c:ptCount val="4"/>
                <c:pt idx="0">
                  <c:v>1° </c:v>
                </c:pt>
                <c:pt idx="1">
                  <c:v>2°</c:v>
                </c:pt>
                <c:pt idx="2">
                  <c:v>3°</c:v>
                </c:pt>
                <c:pt idx="3">
                  <c:v>4°</c:v>
                </c:pt>
              </c:strCache>
            </c:strRef>
          </c:cat>
          <c:val>
            <c:numRef>
              <c:f>Hoja1!$B$2:$B$16</c:f>
              <c:numCache>
                <c:formatCode>General</c:formatCode>
                <c:ptCount val="4"/>
                <c:pt idx="0">
                  <c:v>10</c:v>
                </c:pt>
                <c:pt idx="1">
                  <c:v>7</c:v>
                </c:pt>
                <c:pt idx="2">
                  <c:v>13</c:v>
                </c:pt>
                <c:pt idx="3">
                  <c:v>0</c:v>
                </c:pt>
              </c:numCache>
            </c:numRef>
          </c:val>
          <c:smooth val="0"/>
          <c:extLst>
            <c:ext xmlns:c16="http://schemas.microsoft.com/office/drawing/2014/chart" uri="{C3380CC4-5D6E-409C-BE32-E72D297353CC}">
              <c16:uniqueId val="{00000000-8BDB-47FA-B318-1CCCBFD122A9}"/>
            </c:ext>
          </c:extLst>
        </c:ser>
        <c:dLbls>
          <c:dLblPos val="t"/>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12810224"/>
        <c:axId val="-212812400"/>
      </c:lineChart>
      <c:catAx>
        <c:axId val="-212810224"/>
        <c:scaling>
          <c:orientation val="minMax"/>
        </c:scaling>
        <c:delete val="0"/>
        <c:axPos val="b"/>
        <c:numFmt formatCode="General" sourceLinked="0"/>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2812400"/>
        <c:crosses val="autoZero"/>
        <c:auto val="1"/>
        <c:lblAlgn val="ctr"/>
        <c:lblOffset val="100"/>
        <c:noMultiLvlLbl val="0"/>
      </c:catAx>
      <c:valAx>
        <c:axId val="-21281240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s-MX"/>
          </a:p>
        </c:txPr>
        <c:crossAx val="-21281022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s-MX"/>
    </a:p>
  </c:txPr>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colors2.xml><?xml version="1.0" encoding="utf-8"?>
<cs:colorStyle xmlns:cs="http://schemas.microsoft.com/office/drawing/2012/chartStyle" xmlns:a="http://schemas.openxmlformats.org/drawingml/2006/main" meth="withinLinearReversed" id="25">
  <a:schemeClr val="accent5"/>
</cs:colorStyle>
</file>

<file path=ppt/charts/colors3.xml><?xml version="1.0" encoding="utf-8"?>
<cs:colorStyle xmlns:cs="http://schemas.microsoft.com/office/drawing/2012/chartStyle" xmlns:a="http://schemas.openxmlformats.org/drawingml/2006/main" meth="withinLinearReversed" id="22">
  <a:schemeClr val="accent2"/>
</cs:colorStyle>
</file>

<file path=ppt/charts/colors4.xml><?xml version="1.0" encoding="utf-8"?>
<cs:colorStyle xmlns:cs="http://schemas.microsoft.com/office/drawing/2012/chartStyle" xmlns:a="http://schemas.openxmlformats.org/drawingml/2006/main" meth="withinLinearReversed" id="25">
  <a:schemeClr val="accent5"/>
</cs:colorStyle>
</file>

<file path=ppt/charts/colors5.xml><?xml version="1.0" encoding="utf-8"?>
<cs:colorStyle xmlns:cs="http://schemas.microsoft.com/office/drawing/2012/chartStyle" xmlns:a="http://schemas.openxmlformats.org/drawingml/2006/main" meth="withinLinearReversed" id="22">
  <a:schemeClr val="accent2"/>
</cs:colorStyle>
</file>

<file path=ppt/charts/colors6.xml><?xml version="1.0" encoding="utf-8"?>
<cs:colorStyle xmlns:cs="http://schemas.microsoft.com/office/drawing/2012/chartStyle" xmlns:a="http://schemas.openxmlformats.org/drawingml/2006/main" meth="withinLinearReversed" id="25">
  <a:schemeClr val="accent5"/>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0CDF6822-583A-4FFD-A77D-E0E100D4B8C4}" type="datetimeFigureOut">
              <a:rPr lang="es-ES" smtClean="0"/>
              <a:t>30/09/2024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7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13969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603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01288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555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96134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246728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41031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72912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spTree>
    <p:extLst>
      <p:ext uri="{BB962C8B-B14F-4D97-AF65-F5344CB8AC3E}">
        <p14:creationId xmlns:p14="http://schemas.microsoft.com/office/powerpoint/2010/main" val="176120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DF6822-583A-4FFD-A77D-E0E100D4B8C4}" type="datetimeFigureOut">
              <a:rPr lang="es-ES" smtClean="0"/>
              <a:t>30/09/2024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65BD663-F028-4588-BDA9-0859260D94ED}" type="slidenum">
              <a:rPr lang="es-ES" smtClean="0"/>
              <a:t>‹Nº›</a:t>
            </a:fld>
            <a:endParaRPr lang="es-E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3200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CDF6822-583A-4FFD-A77D-E0E100D4B8C4}" type="datetimeFigureOut">
              <a:rPr lang="es-ES" smtClean="0"/>
              <a:t>30/09/2024</a:t>
            </a:fld>
            <a:endParaRPr lang="es-E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E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65BD663-F028-4588-BDA9-0859260D94ED}" type="slidenum">
              <a:rPr lang="es-ES" smtClean="0"/>
              <a:t>‹Nº›</a:t>
            </a:fld>
            <a:endParaRPr lang="es-E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1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2.xml"/><Relationship Id="rId5" Type="http://schemas.microsoft.com/office/2007/relationships/hdphoto" Target="../media/hdphoto1.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4.xml"/><Relationship Id="rId5" Type="http://schemas.microsoft.com/office/2007/relationships/hdphoto" Target="../media/hdphoto1.wdp"/><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5.xml"/><Relationship Id="rId1" Type="http://schemas.openxmlformats.org/officeDocument/2006/relationships/slideLayout" Target="../slideLayouts/slideLayout7.xml"/><Relationship Id="rId6" Type="http://schemas.openxmlformats.org/officeDocument/2006/relationships/chart" Target="../charts/chart6.xml"/><Relationship Id="rId5" Type="http://schemas.microsoft.com/office/2007/relationships/hdphoto" Target="../media/hdphoto1.wdp"/><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613" y="1261533"/>
            <a:ext cx="3592763" cy="3592763"/>
          </a:xfrm>
          <a:prstGeom prst="rect">
            <a:avLst/>
          </a:prstGeom>
        </p:spPr>
      </p:pic>
      <p:sp>
        <p:nvSpPr>
          <p:cNvPr id="53" name="Rectángulo 52"/>
          <p:cNvSpPr/>
          <p:nvPr/>
        </p:nvSpPr>
        <p:spPr>
          <a:xfrm>
            <a:off x="-9087" y="5354672"/>
            <a:ext cx="4638817" cy="1049345"/>
          </a:xfrm>
          <a:prstGeom prst="rect">
            <a:avLst/>
          </a:prstGeom>
          <a:solidFill>
            <a:srgbClr val="00206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lnSpc>
                <a:spcPts val="2067"/>
              </a:lnSpc>
            </a:pPr>
            <a:r>
              <a:rPr lang="en-US" sz="1600" b="1" spc="-13" dirty="0" smtClean="0">
                <a:solidFill>
                  <a:schemeClr val="bg1"/>
                </a:solidFill>
                <a:latin typeface="Arial" panose="020B0604020202020204" pitchFamily="34" charset="0"/>
                <a:cs typeface="Arial" panose="020B0604020202020204" pitchFamily="34" charset="0"/>
              </a:rPr>
              <a:t>Centro Municipal de Prevención Bienestar </a:t>
            </a:r>
            <a:endParaRPr lang="en-US" sz="1600" b="1" spc="-13" dirty="0">
              <a:solidFill>
                <a:schemeClr val="bg1"/>
              </a:solidFill>
              <a:latin typeface="Arial" panose="020B0604020202020204" pitchFamily="34" charset="0"/>
              <a:cs typeface="Arial" panose="020B0604020202020204" pitchFamily="34" charset="0"/>
            </a:endParaRPr>
          </a:p>
        </p:txBody>
      </p:sp>
      <p:sp>
        <p:nvSpPr>
          <p:cNvPr id="7" name="AutoShape 7"/>
          <p:cNvSpPr/>
          <p:nvPr/>
        </p:nvSpPr>
        <p:spPr>
          <a:xfrm>
            <a:off x="-33357" y="1587500"/>
            <a:ext cx="5147916" cy="0"/>
          </a:xfrm>
          <a:prstGeom prst="line">
            <a:avLst/>
          </a:prstGeom>
          <a:ln w="114300" cap="flat">
            <a:solidFill>
              <a:srgbClr val="002060"/>
            </a:solidFill>
            <a:prstDash val="solid"/>
            <a:headEnd type="none" w="sm" len="sm"/>
            <a:tailEnd type="none" w="sm" len="sm"/>
          </a:ln>
        </p:spPr>
      </p:sp>
      <p:sp>
        <p:nvSpPr>
          <p:cNvPr id="8" name="AutoShape 8"/>
          <p:cNvSpPr/>
          <p:nvPr/>
        </p:nvSpPr>
        <p:spPr>
          <a:xfrm rot="3599999">
            <a:off x="3556597" y="4213203"/>
            <a:ext cx="6107896" cy="0"/>
          </a:xfrm>
          <a:prstGeom prst="line">
            <a:avLst/>
          </a:prstGeom>
          <a:ln w="114300" cap="flat">
            <a:solidFill>
              <a:srgbClr val="002060"/>
            </a:solidFill>
            <a:prstDash val="solid"/>
            <a:headEnd type="none" w="sm" len="sm"/>
            <a:tailEnd type="none" w="sm" len="sm"/>
          </a:ln>
        </p:spPr>
      </p:sp>
      <p:sp>
        <p:nvSpPr>
          <p:cNvPr id="9" name="AutoShape 9"/>
          <p:cNvSpPr/>
          <p:nvPr/>
        </p:nvSpPr>
        <p:spPr>
          <a:xfrm rot="-3600000">
            <a:off x="6097032" y="3320738"/>
            <a:ext cx="8124963" cy="0"/>
          </a:xfrm>
          <a:prstGeom prst="line">
            <a:avLst/>
          </a:prstGeom>
          <a:ln w="114300" cap="flat">
            <a:solidFill>
              <a:srgbClr val="002060"/>
            </a:solidFill>
            <a:prstDash val="solid"/>
            <a:headEnd type="none" w="sm" len="sm"/>
            <a:tailEnd type="none" w="sm" len="sm"/>
          </a:ln>
        </p:spPr>
      </p:sp>
      <p:grpSp>
        <p:nvGrpSpPr>
          <p:cNvPr id="3" name="Grupo 2"/>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11"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2"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3" name="Group 13"/>
            <p:cNvGrpSpPr/>
            <p:nvPr/>
          </p:nvGrpSpPr>
          <p:grpSpPr>
            <a:xfrm rot="-10800000">
              <a:off x="10935929" y="5687679"/>
              <a:ext cx="854720" cy="747880"/>
              <a:chOff x="0" y="0"/>
              <a:chExt cx="812800" cy="711200"/>
            </a:xfrm>
          </p:grpSpPr>
          <p:sp>
            <p:nvSpPr>
              <p:cNvPr id="14"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15"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7"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9" name="Group 19"/>
            <p:cNvGrpSpPr/>
            <p:nvPr/>
          </p:nvGrpSpPr>
          <p:grpSpPr>
            <a:xfrm>
              <a:off x="10331567" y="5530961"/>
              <a:ext cx="732844" cy="641239"/>
              <a:chOff x="0" y="0"/>
              <a:chExt cx="812800" cy="711200"/>
            </a:xfrm>
          </p:grpSpPr>
          <p:sp>
            <p:nvSpPr>
              <p:cNvPr id="20"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1"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22" name="Group 22"/>
            <p:cNvGrpSpPr/>
            <p:nvPr/>
          </p:nvGrpSpPr>
          <p:grpSpPr>
            <a:xfrm>
              <a:off x="11359812" y="4914399"/>
              <a:ext cx="732844" cy="641239"/>
              <a:chOff x="0" y="0"/>
              <a:chExt cx="812800" cy="711200"/>
            </a:xfrm>
          </p:grpSpPr>
          <p:sp>
            <p:nvSpPr>
              <p:cNvPr id="23"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4"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26"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8" name="Group 28"/>
          <p:cNvGrpSpPr/>
          <p:nvPr/>
        </p:nvGrpSpPr>
        <p:grpSpPr>
          <a:xfrm>
            <a:off x="4354059" y="6057197"/>
            <a:ext cx="569517" cy="498327"/>
            <a:chOff x="0" y="0"/>
            <a:chExt cx="812800" cy="711200"/>
          </a:xfrm>
        </p:grpSpPr>
        <p:sp>
          <p:nvSpPr>
            <p:cNvPr id="29" name="Freeform 29"/>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0" name="TextBox 30"/>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32" name="Freeform 32"/>
          <p:cNvSpPr/>
          <p:nvPr/>
        </p:nvSpPr>
        <p:spPr>
          <a:xfrm>
            <a:off x="4860076" y="5660138"/>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35" name="Freeform 35"/>
          <p:cNvSpPr/>
          <p:nvPr/>
        </p:nvSpPr>
        <p:spPr>
          <a:xfrm rot="10800000">
            <a:off x="4403904" y="5537430"/>
            <a:ext cx="732708" cy="64112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38" name="Freeform 38"/>
          <p:cNvSpPr/>
          <p:nvPr/>
        </p:nvSpPr>
        <p:spPr>
          <a:xfrm>
            <a:off x="4528430" y="5108350"/>
            <a:ext cx="420157" cy="367637"/>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41" name="Freeform 41"/>
          <p:cNvSpPr/>
          <p:nvPr/>
        </p:nvSpPr>
        <p:spPr>
          <a:xfrm rot="5400000">
            <a:off x="-648731" y="3239855"/>
            <a:ext cx="1422287" cy="161765"/>
          </a:xfrm>
          <a:custGeom>
            <a:avLst/>
            <a:gdLst/>
            <a:ahLst/>
            <a:cxnLst/>
            <a:rect l="l" t="t" r="r" b="b"/>
            <a:pathLst>
              <a:path w="561891" h="167952">
                <a:moveTo>
                  <a:pt x="0" y="0"/>
                </a:moveTo>
                <a:lnTo>
                  <a:pt x="561891" y="0"/>
                </a:lnTo>
                <a:lnTo>
                  <a:pt x="561891" y="167952"/>
                </a:lnTo>
                <a:lnTo>
                  <a:pt x="0" y="167952"/>
                </a:lnTo>
                <a:close/>
              </a:path>
            </a:pathLst>
          </a:custGeom>
          <a:solidFill>
            <a:schemeClr val="accent2"/>
          </a:solidFill>
        </p:spPr>
      </p:sp>
      <p:sp>
        <p:nvSpPr>
          <p:cNvPr id="37" name="TextBox 48"/>
          <p:cNvSpPr txBox="1"/>
          <p:nvPr/>
        </p:nvSpPr>
        <p:spPr>
          <a:xfrm>
            <a:off x="1472397" y="426879"/>
            <a:ext cx="8255312" cy="615553"/>
          </a:xfrm>
          <a:prstGeom prst="rect">
            <a:avLst/>
          </a:prstGeom>
        </p:spPr>
        <p:txBody>
          <a:bodyPr wrap="square" lIns="0" tIns="0" rIns="0" bIns="0" rtlCol="0" anchor="t">
            <a:spAutoFit/>
          </a:bodyPr>
          <a:lstStyle/>
          <a:p>
            <a:pPr algn="ctr">
              <a:lnSpc>
                <a:spcPts val="2367"/>
              </a:lnSpc>
            </a:pPr>
            <a:r>
              <a:rPr lang="en-US" sz="2133" spc="-19" dirty="0">
                <a:solidFill>
                  <a:srgbClr val="000000"/>
                </a:solidFill>
                <a:latin typeface="Arial Black" panose="020B0A04020102020204" pitchFamily="34" charset="0"/>
              </a:rPr>
              <a:t>DIRECCIÓN GENERAL DE SEGURIDAD </a:t>
            </a:r>
            <a:r>
              <a:rPr lang="en-US" sz="2133" spc="-19" dirty="0" smtClean="0">
                <a:solidFill>
                  <a:srgbClr val="000000"/>
                </a:solidFill>
                <a:latin typeface="Arial Black" panose="020B0A04020102020204" pitchFamily="34" charset="0"/>
              </a:rPr>
              <a:t>PÚBLICA </a:t>
            </a:r>
          </a:p>
          <a:p>
            <a:pPr algn="ctr">
              <a:lnSpc>
                <a:spcPts val="2367"/>
              </a:lnSpc>
            </a:pPr>
            <a:r>
              <a:rPr lang="en-US" sz="2133" spc="-19" dirty="0" smtClean="0">
                <a:solidFill>
                  <a:srgbClr val="000000"/>
                </a:solidFill>
                <a:latin typeface="Arial Black" panose="020B0A04020102020204" pitchFamily="34" charset="0"/>
              </a:rPr>
              <a:t>Y TRÁNSITO MUNICIPAL</a:t>
            </a:r>
            <a:endParaRPr lang="en-US" sz="2133" spc="-19" dirty="0">
              <a:solidFill>
                <a:srgbClr val="000000"/>
              </a:solidFill>
              <a:latin typeface="Arial Black" panose="020B0A04020102020204" pitchFamily="34" charset="0"/>
            </a:endParaRPr>
          </a:p>
        </p:txBody>
      </p:sp>
      <p:pic>
        <p:nvPicPr>
          <p:cNvPr id="39" name="Imagen 38"/>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408514" y="41693"/>
            <a:ext cx="1073221" cy="1137882"/>
          </a:xfrm>
          <a:prstGeom prst="rect">
            <a:avLst/>
          </a:prstGeom>
        </p:spPr>
      </p:pic>
      <p:sp>
        <p:nvSpPr>
          <p:cNvPr id="2" name="CuadroTexto 1"/>
          <p:cNvSpPr txBox="1"/>
          <p:nvPr/>
        </p:nvSpPr>
        <p:spPr>
          <a:xfrm>
            <a:off x="209853" y="2630699"/>
            <a:ext cx="5249007" cy="1569660"/>
          </a:xfrm>
          <a:prstGeom prst="rect">
            <a:avLst/>
          </a:prstGeom>
          <a:noFill/>
        </p:spPr>
        <p:txBody>
          <a:bodyPr wrap="square" rtlCol="0">
            <a:spAutoFit/>
          </a:bodyPr>
          <a:lstStyle/>
          <a:p>
            <a:pPr algn="ctr"/>
            <a:r>
              <a:rPr lang="es-ES" sz="2400" dirty="0" smtClean="0">
                <a:latin typeface="Arial Black" panose="020B0A04020102020204" pitchFamily="34" charset="0"/>
              </a:rPr>
              <a:t>Resultados de Acciones de la Subdirección de Prevención </a:t>
            </a:r>
            <a:r>
              <a:rPr lang="es-ES" sz="2400" dirty="0">
                <a:latin typeface="Arial Black" panose="020B0A04020102020204" pitchFamily="34" charset="0"/>
              </a:rPr>
              <a:t>del </a:t>
            </a:r>
            <a:r>
              <a:rPr lang="es-ES" sz="2400" dirty="0" smtClean="0">
                <a:latin typeface="Arial Black" panose="020B0A04020102020204" pitchFamily="34" charset="0"/>
              </a:rPr>
              <a:t>Delito </a:t>
            </a:r>
            <a:r>
              <a:rPr lang="es-ES" sz="2400" dirty="0">
                <a:latin typeface="Arial Black" panose="020B0A04020102020204" pitchFamily="34" charset="0"/>
              </a:rPr>
              <a:t>con la Participación Ciudadana</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34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781005" y="1455958"/>
            <a:ext cx="10506804" cy="926542"/>
          </a:xfrm>
          <a:prstGeom prst="rect">
            <a:avLst/>
          </a:prstGeom>
          <a:noFill/>
        </p:spPr>
        <p:txBody>
          <a:bodyP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lnSpc>
                <a:spcPct val="120000"/>
              </a:lnSpc>
            </a:pPr>
            <a:r>
              <a:rPr lang="es-MX" sz="2000" b="1" dirty="0" smtClean="0">
                <a:solidFill>
                  <a:srgbClr val="002060"/>
                </a:solidFill>
                <a:latin typeface="Arial Black" panose="020B0A04020102020204" pitchFamily="34" charset="0"/>
              </a:rPr>
              <a:t>Introducción</a:t>
            </a:r>
            <a:endParaRPr lang="es-ES" sz="2000" dirty="0"/>
          </a:p>
        </p:txBody>
      </p:sp>
      <p:grpSp>
        <p:nvGrpSpPr>
          <p:cNvPr id="9" name="Grupo 8"/>
          <p:cNvGrpSpPr/>
          <p:nvPr/>
        </p:nvGrpSpPr>
        <p:grpSpPr>
          <a:xfrm>
            <a:off x="9891889" y="4525363"/>
            <a:ext cx="2331862" cy="2862285"/>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sp>
        <p:nvSpPr>
          <p:cNvPr id="26" name="Pergamino horizontal 25"/>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4"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sp>
        <p:nvSpPr>
          <p:cNvPr id="29" name="Marcador de contenido 4"/>
          <p:cNvSpPr txBox="1">
            <a:spLocks/>
          </p:cNvSpPr>
          <p:nvPr/>
        </p:nvSpPr>
        <p:spPr>
          <a:xfrm>
            <a:off x="902785" y="2382500"/>
            <a:ext cx="9899594" cy="3542311"/>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just">
              <a:lnSpc>
                <a:spcPct val="100000"/>
              </a:lnSpc>
              <a:buNone/>
            </a:pPr>
            <a:r>
              <a:rPr lang="es-MX" sz="1600" dirty="0" smtClean="0">
                <a:latin typeface="Arial" panose="020B0604020202020204" pitchFamily="34" charset="0"/>
                <a:ea typeface="Calibri" panose="020F0502020204030204" pitchFamily="34" charset="0"/>
                <a:cs typeface="Arial" panose="020B0604020202020204" pitchFamily="34" charset="0"/>
              </a:rPr>
              <a:t>Una de las prioridades del Gobierno Municipal es realizar trabajos coordinados con diversas instituciones de prevención y las direcciones que integran el H. Ayuntamiento, a través de acciones orientadas a fortalecer la Seguridad Pública del municipio, de tal forma que se logre mejorar la paz y un sólido estado de derecho; el H. Ayuntamiento a través de la Dirección General de Seguridad Pública, trabaja para ello en líneas de acción que permitan una intervención efectiva en prevención y control del delito en los sectores con mayor incidencia del municipio de Othón P. Blanco, motivo por el cual la Subdirección de Prevención del Delito con la Participación Ciudadana es el área encargada de analizar y estudiar las conductas antisociales de manera temprana a nivel comunidad, </a:t>
            </a:r>
            <a:r>
              <a:rPr lang="es-MX" sz="1600" dirty="0">
                <a:latin typeface="Arial" panose="020B0604020202020204" pitchFamily="34" charset="0"/>
                <a:cs typeface="Arial" panose="020B0604020202020204" pitchFamily="34" charset="0"/>
              </a:rPr>
              <a:t>generado en el “Centro Municipal de Prevención y Bienestar” acciones orientadas a la prevención del delito como pláticas, talleres, actividades lúdicas por mencionar algunas. </a:t>
            </a:r>
            <a:endParaRPr lang="es-ES" sz="1600" dirty="0">
              <a:latin typeface="Arial" panose="020B0604020202020204" pitchFamily="34" charset="0"/>
              <a:cs typeface="Arial" panose="020B0604020202020204" pitchFamily="34" charset="0"/>
            </a:endParaRPr>
          </a:p>
        </p:txBody>
      </p:sp>
      <p:pic>
        <p:nvPicPr>
          <p:cNvPr id="28" name="Imagen 27"/>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pic>
        <p:nvPicPr>
          <p:cNvPr id="30" name="Imagen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Tree>
    <p:extLst>
      <p:ext uri="{BB962C8B-B14F-4D97-AF65-F5344CB8AC3E}">
        <p14:creationId xmlns:p14="http://schemas.microsoft.com/office/powerpoint/2010/main" val="2411260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044896" cy="694322"/>
          </a:xfrm>
        </p:spPr>
        <p:txBody>
          <a:bodyPr>
            <a:normAutofit/>
          </a:bodyPr>
          <a:lstStyle/>
          <a:p>
            <a:pPr algn="ctr"/>
            <a:r>
              <a:rPr lang="es-ES" sz="2000" b="1" dirty="0" smtClean="0">
                <a:solidFill>
                  <a:srgbClr val="002060"/>
                </a:solidFill>
                <a:latin typeface="Arial Black" panose="020B0A04020102020204" pitchFamily="34" charset="0"/>
              </a:rPr>
              <a:t>Programa “PROXIMIDAD SOCIAL”</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4" y="2076915"/>
            <a:ext cx="6495069"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Proximidad social y </a:t>
            </a:r>
            <a:r>
              <a:rPr lang="es-MX" sz="5600" b="1" dirty="0" smtClean="0">
                <a:solidFill>
                  <a:prstClr val="black"/>
                </a:solidFill>
                <a:latin typeface="Arial" panose="020B0604020202020204" pitchFamily="34" charset="0"/>
                <a:cs typeface="Arial" panose="020B0604020202020204" pitchFamily="34" charset="0"/>
              </a:rPr>
              <a:t>policía orientada a la solución de problemas (Modelo POP)</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Fortalecer </a:t>
            </a:r>
            <a:r>
              <a:rPr lang="es-ES" sz="5600" dirty="0">
                <a:solidFill>
                  <a:prstClr val="black"/>
                </a:solidFill>
                <a:latin typeface="Arial" panose="020B0604020202020204" pitchFamily="34" charset="0"/>
                <a:cs typeface="Arial" panose="020B0604020202020204" pitchFamily="34" charset="0"/>
              </a:rPr>
              <a:t>la percepción de seguridad entre los habitantes del Municipio  de Othón P. Blanco, articulando y organizando redes de promotoria comunitaria, integrando comités de vecinos y prestadores de servicios a los cuales se les brindará mecanismos de prevención, atención y canalización, así como estrategias de solución a hechos reales como la violencia familiar, prevención situacional, la cultura de la denuncia entre otros problemas sociales que suceden en las escuelas, colonias y comunidades de nuestro municipio.</a:t>
            </a:r>
            <a:endParaRPr lang="es-MX" sz="5600" dirty="0">
              <a:solidFill>
                <a:prstClr val="black"/>
              </a:solidFill>
              <a:latin typeface="Arial" panose="020B0604020202020204" pitchFamily="34" charset="0"/>
              <a:cs typeface="Arial" panose="020B0604020202020204" pitchFamily="34" charset="0"/>
            </a:endParaRPr>
          </a:p>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Negocio seguro</a:t>
            </a:r>
          </a:p>
          <a:p>
            <a:pPr marL="0" lvl="0" indent="0" algn="just">
              <a:lnSpc>
                <a:spcPct val="120000"/>
              </a:lnSpc>
              <a:buClr>
                <a:srgbClr val="1CADE4"/>
              </a:buClr>
              <a:buNone/>
            </a:pPr>
            <a:r>
              <a:rPr lang="es-ES" sz="5600" dirty="0">
                <a:solidFill>
                  <a:prstClr val="black"/>
                </a:solidFill>
                <a:latin typeface="Arial" panose="020B0604020202020204" pitchFamily="34" charset="0"/>
                <a:cs typeface="Arial" panose="020B0604020202020204" pitchFamily="34" charset="0"/>
              </a:rPr>
              <a:t>Objetivo: Fortalecer las medidas preventivas con el fin de garantizar el trabajo en  conjunto procurando asegurar, mantener, o restablecer el orden y la tranquilidad pública protegiendo en corresponsabilidad los intereses, patrimonio e integridad física de la sociedad, así como la promoción e instalación de códigos QR y bitácora para la supervisión y vigilancia de los negocios</a:t>
            </a:r>
            <a:r>
              <a:rPr lang="es-ES" sz="5600" dirty="0" smtClean="0">
                <a:solidFill>
                  <a:prstClr val="black"/>
                </a:solidFill>
                <a:latin typeface="Arial" panose="020B0604020202020204" pitchFamily="34" charset="0"/>
                <a:cs typeface="Arial" panose="020B0604020202020204" pitchFamily="34" charset="0"/>
              </a:rPr>
              <a:t>.</a:t>
            </a:r>
            <a:endParaRPr lang="es-ES_tradnl" sz="5600" b="1" dirty="0" smtClean="0">
              <a:solidFill>
                <a:prstClr val="black"/>
              </a:solidFill>
              <a:latin typeface="Arial" panose="020B0604020202020204" pitchFamily="34" charset="0"/>
              <a:cs typeface="Arial" panose="020B0604020202020204" pitchFamily="34" charset="0"/>
            </a:endParaRP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2952034054"/>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3</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julio a septiembre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11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2906473637"/>
              </p:ext>
            </p:extLst>
          </p:nvPr>
        </p:nvGraphicFramePr>
        <p:xfrm>
          <a:off x="7981715" y="1393496"/>
          <a:ext cx="3479951" cy="109765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70922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04049" y="1266396"/>
            <a:ext cx="6796982"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“Seguridad y Prevención en Niñas, Niños y Adolescentes”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587654" y="2076915"/>
            <a:ext cx="6391802" cy="3666500"/>
          </a:xfrm>
        </p:spPr>
        <p:txBody>
          <a:bodyPr>
            <a:noAutofit/>
          </a:bodyPr>
          <a:lstStyle/>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ES_tradnl" sz="1200" b="1" dirty="0" smtClean="0">
                <a:solidFill>
                  <a:prstClr val="black"/>
                </a:solidFill>
                <a:latin typeface="Arial" panose="020B0604020202020204" pitchFamily="34" charset="0"/>
                <a:cs typeface="Arial" panose="020B0604020202020204" pitchFamily="34" charset="0"/>
              </a:rPr>
              <a:t>Escuela segura</a:t>
            </a:r>
          </a:p>
          <a:p>
            <a:pPr marL="0" lvl="0" indent="0" algn="just">
              <a:lnSpc>
                <a:spcPct val="100000"/>
              </a:lnSpc>
              <a:buClr>
                <a:srgbClr val="1CADE4"/>
              </a:buClr>
              <a:buNone/>
            </a:pPr>
            <a:r>
              <a:rPr lang="es-ES" sz="1200" dirty="0" smtClean="0">
                <a:solidFill>
                  <a:prstClr val="black"/>
                </a:solidFill>
                <a:latin typeface="Arial" panose="020B0604020202020204" pitchFamily="34" charset="0"/>
                <a:cs typeface="Arial" panose="020B0604020202020204" pitchFamily="34" charset="0"/>
              </a:rPr>
              <a:t>Objetivo: </a:t>
            </a:r>
            <a:r>
              <a:rPr lang="es-MX" sz="1200" dirty="0">
                <a:solidFill>
                  <a:prstClr val="black"/>
                </a:solidFill>
                <a:latin typeface="Arial" panose="020B0604020202020204" pitchFamily="34" charset="0"/>
                <a:cs typeface="Arial" panose="020B0604020202020204" pitchFamily="34" charset="0"/>
              </a:rPr>
              <a:t>Orientar mediante pláticas y talleres a NNA de los centros educativos en los diferentes niveles que soliciten temas preventivos, con el fin de concientizar e informar de las problemáticas actuales y evitar sean víctimas de algún delito. Concientizar a NNA y brindarles herramientas con las que puedan desarrollar habilidades sociales, emocionales, y físicas, que les permita un mejor rendimiento académico y bienestar mental y emocional en cualquier ámbito en el que se desenvuelvan.</a:t>
            </a:r>
          </a:p>
          <a:p>
            <a:pPr marL="0" lvl="0" indent="0" algn="just">
              <a:lnSpc>
                <a:spcPct val="100000"/>
              </a:lnSpc>
              <a:buClr>
                <a:srgbClr val="1CADE4"/>
              </a:buClr>
              <a:buNone/>
            </a:pPr>
            <a:r>
              <a:rPr lang="es-ES_tradnl" sz="1200" b="1" dirty="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Prevención con </a:t>
            </a:r>
            <a:r>
              <a:rPr lang="es-MX" sz="1200" b="1" dirty="0" err="1" smtClean="0">
                <a:solidFill>
                  <a:prstClr val="black"/>
                </a:solidFill>
                <a:latin typeface="Arial" panose="020B0604020202020204" pitchFamily="34" charset="0"/>
                <a:cs typeface="Arial" panose="020B0604020202020204" pitchFamily="34" charset="0"/>
              </a:rPr>
              <a:t>policarpio</a:t>
            </a:r>
            <a:r>
              <a:rPr lang="es-MX" sz="1200" b="1" dirty="0" smtClean="0">
                <a:solidFill>
                  <a:prstClr val="black"/>
                </a:solidFill>
                <a:latin typeface="Arial" panose="020B0604020202020204" pitchFamily="34" charset="0"/>
                <a:cs typeface="Arial" panose="020B0604020202020204" pitchFamily="34" charset="0"/>
              </a:rPr>
              <a:t> y sus amigos</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Orientar </a:t>
            </a:r>
            <a:r>
              <a:rPr lang="es-MX" sz="1200" dirty="0">
                <a:solidFill>
                  <a:prstClr val="black"/>
                </a:solidFill>
                <a:latin typeface="Arial" panose="020B0604020202020204" pitchFamily="34" charset="0"/>
                <a:cs typeface="Arial" panose="020B0604020202020204" pitchFamily="34" charset="0"/>
              </a:rPr>
              <a:t>mediante pláticas y talleres a NNA de los centros educativos en los diferentes niveles que soliciten temas preventivos, con el fin de concientizar e informar de las problemáticas actuales y evitar sean víctimas de algún delito. Presentar temas preventivos para el autocuidado infantil por medio del teatro guiñol, retroalimentando con la orientación de la psicóloga con pláticas y dinámicas lúdicas. Participación de NNA para comprender los temas a tratar mediante el juego, así como la interacción con maestros, maestras y personal</a:t>
            </a:r>
          </a:p>
          <a:p>
            <a:pPr marL="0" lvl="0" indent="0" algn="just">
              <a:lnSpc>
                <a:spcPct val="100000"/>
              </a:lnSpc>
              <a:buClr>
                <a:srgbClr val="1CADE4"/>
              </a:buClr>
              <a:buNone/>
            </a:pPr>
            <a:r>
              <a:rPr lang="es-ES_tradnl" sz="1200" b="1" dirty="0" smtClean="0">
                <a:solidFill>
                  <a:prstClr val="black"/>
                </a:solidFill>
                <a:latin typeface="Arial" panose="020B0604020202020204" pitchFamily="34" charset="0"/>
                <a:cs typeface="Arial" panose="020B0604020202020204" pitchFamily="34" charset="0"/>
              </a:rPr>
              <a:t>Subprograma: </a:t>
            </a:r>
            <a:r>
              <a:rPr lang="es-MX" sz="1200" b="1" dirty="0" smtClean="0">
                <a:solidFill>
                  <a:prstClr val="black"/>
                </a:solidFill>
                <a:latin typeface="Arial" panose="020B0604020202020204" pitchFamily="34" charset="0"/>
                <a:cs typeface="Arial" panose="020B0604020202020204" pitchFamily="34" charset="0"/>
              </a:rPr>
              <a:t>Jugando, cantando y aprendiendo sobre prevención</a:t>
            </a:r>
          </a:p>
          <a:p>
            <a:pPr marL="0" lvl="0" indent="0" algn="just">
              <a:lnSpc>
                <a:spcPct val="100000"/>
              </a:lnSpc>
              <a:buClr>
                <a:srgbClr val="1CADE4"/>
              </a:buClr>
              <a:buNone/>
            </a:pPr>
            <a:r>
              <a:rPr lang="es-ES" sz="1200" dirty="0">
                <a:solidFill>
                  <a:prstClr val="black"/>
                </a:solidFill>
                <a:latin typeface="Arial" panose="020B0604020202020204" pitchFamily="34" charset="0"/>
                <a:cs typeface="Arial" panose="020B0604020202020204" pitchFamily="34" charset="0"/>
              </a:rPr>
              <a:t>Objetivo: </a:t>
            </a:r>
            <a:r>
              <a:rPr lang="es-MX" sz="1200" dirty="0" smtClean="0">
                <a:solidFill>
                  <a:prstClr val="black"/>
                </a:solidFill>
                <a:latin typeface="Arial" panose="020B0604020202020204" pitchFamily="34" charset="0"/>
                <a:cs typeface="Arial" panose="020B0604020202020204" pitchFamily="34" charset="0"/>
              </a:rPr>
              <a:t>Implementar </a:t>
            </a:r>
            <a:r>
              <a:rPr lang="es-MX" sz="1200" dirty="0">
                <a:solidFill>
                  <a:prstClr val="black"/>
                </a:solidFill>
                <a:latin typeface="Arial" panose="020B0604020202020204" pitchFamily="34" charset="0"/>
                <a:cs typeface="Arial" panose="020B0604020202020204" pitchFamily="34" charset="0"/>
              </a:rPr>
              <a:t>cursos y talleres para niños, niñas y adolescentes que formen parte de un equipo deportivo. Con el fin de que desarrollen una inteligencia emocional que les permita una óptima resolución de conflictos que surjan dentro del mismo, así mismo la correcta gestión emocional durante los entrenamientos y competencias.</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1883839676"/>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3</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julio a septiembre,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 62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3028098264"/>
              </p:ext>
            </p:extLst>
          </p:nvPr>
        </p:nvGraphicFramePr>
        <p:xfrm>
          <a:off x="7981715" y="1393498"/>
          <a:ext cx="3479951" cy="109765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055153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781006" y="1400158"/>
            <a:ext cx="7041270" cy="694322"/>
          </a:xfrm>
        </p:spPr>
        <p:txBody>
          <a:bodyPr>
            <a:noAutofit/>
          </a:bodyPr>
          <a:lstStyle/>
          <a:p>
            <a:pPr algn="ctr"/>
            <a:r>
              <a:rPr lang="es-ES" sz="2000" b="1" dirty="0" smtClean="0">
                <a:solidFill>
                  <a:srgbClr val="002060"/>
                </a:solidFill>
                <a:latin typeface="Arial Black" panose="020B0A04020102020204" pitchFamily="34" charset="0"/>
              </a:rPr>
              <a:t>Programa </a:t>
            </a:r>
            <a:r>
              <a:rPr lang="es-MX" sz="2000" b="1" dirty="0">
                <a:solidFill>
                  <a:srgbClr val="002060"/>
                </a:solidFill>
                <a:latin typeface="Arial Black" panose="020B0A04020102020204" pitchFamily="34" charset="0"/>
              </a:rPr>
              <a:t>“Información de factores de riesgo y redes de apoyo a grupos vulnerables”</a:t>
            </a:r>
            <a:endParaRPr lang="es-ES" sz="2000" dirty="0">
              <a:latin typeface="Arial Black" panose="020B0A04020102020204" pitchFamily="34" charset="0"/>
            </a:endParaRPr>
          </a:p>
        </p:txBody>
      </p:sp>
      <p:sp>
        <p:nvSpPr>
          <p:cNvPr id="3" name="Marcador de contenido 2"/>
          <p:cNvSpPr>
            <a:spLocks noGrp="1"/>
          </p:cNvSpPr>
          <p:nvPr>
            <p:ph sz="half" idx="4294967295"/>
          </p:nvPr>
        </p:nvSpPr>
        <p:spPr>
          <a:xfrm>
            <a:off x="781005" y="2354988"/>
            <a:ext cx="6391802" cy="3666500"/>
          </a:xfrm>
        </p:spPr>
        <p:txBody>
          <a:bodyPr>
            <a:normAutofit fontScale="25000" lnSpcReduction="20000"/>
          </a:bodyPr>
          <a:lstStyle/>
          <a:p>
            <a:pPr marL="0" lvl="0" indent="0" algn="just">
              <a:lnSpc>
                <a:spcPct val="120000"/>
              </a:lnSpc>
              <a:buClr>
                <a:srgbClr val="1CADE4"/>
              </a:buClr>
              <a:buNone/>
            </a:pPr>
            <a:r>
              <a:rPr lang="es-ES_tradnl" sz="5600" b="1" dirty="0" smtClean="0">
                <a:solidFill>
                  <a:prstClr val="black"/>
                </a:solidFill>
                <a:latin typeface="Arial" panose="020B0604020202020204" pitchFamily="34" charset="0"/>
                <a:cs typeface="Arial" panose="020B0604020202020204" pitchFamily="34" charset="0"/>
              </a:rPr>
              <a:t>Subprograma: </a:t>
            </a:r>
            <a:r>
              <a:rPr lang="es-MX" sz="5600" b="1" dirty="0">
                <a:solidFill>
                  <a:prstClr val="black"/>
                </a:solidFill>
                <a:latin typeface="Arial" panose="020B0604020202020204" pitchFamily="34" charset="0"/>
                <a:cs typeface="Arial" panose="020B0604020202020204" pitchFamily="34" charset="0"/>
              </a:rPr>
              <a:t>Mujeres por la igualdad y la no violencia “Empoderadas vivimos  mejor”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Empoderar a mujeres en situación de violencia de género produciendo  espacios seguros a través de talleres y platicas donde se fortalezca la autoestima y el desarrollo de la inteligencia emocional, mediante talleres vivenciales, activación física, dicho trabajo se realizara en coordinación con los comités de vecinos vigilantes, centros escolares y madres de familia de equipos deportivos</a:t>
            </a:r>
            <a:r>
              <a:rPr lang="es-MX" sz="5600" dirty="0" smtClean="0">
                <a:solidFill>
                  <a:prstClr val="black"/>
                </a:solidFill>
                <a:latin typeface="Arial" panose="020B0604020202020204" pitchFamily="34" charset="0"/>
                <a:cs typeface="Arial" panose="020B0604020202020204" pitchFamily="34" charset="0"/>
              </a:rPr>
              <a:t>.</a:t>
            </a:r>
          </a:p>
          <a:p>
            <a:pPr marL="0" lvl="0" indent="0" algn="just">
              <a:lnSpc>
                <a:spcPct val="120000"/>
              </a:lnSpc>
              <a:buClr>
                <a:srgbClr val="1CADE4"/>
              </a:buClr>
              <a:buNone/>
            </a:pPr>
            <a:r>
              <a:rPr lang="es-ES_tradnl" sz="5600" b="1" dirty="0">
                <a:solidFill>
                  <a:prstClr val="black"/>
                </a:solidFill>
                <a:latin typeface="Arial" panose="020B0604020202020204" pitchFamily="34" charset="0"/>
                <a:cs typeface="Arial" panose="020B0604020202020204" pitchFamily="34" charset="0"/>
              </a:rPr>
              <a:t>Subprograma: </a:t>
            </a:r>
            <a:r>
              <a:rPr lang="es-ES_tradnl" sz="5600" b="1" dirty="0" err="1">
                <a:solidFill>
                  <a:prstClr val="black"/>
                </a:solidFill>
                <a:latin typeface="Arial" panose="020B0604020202020204" pitchFamily="34" charset="0"/>
                <a:cs typeface="Arial" panose="020B0604020202020204" pitchFamily="34" charset="0"/>
              </a:rPr>
              <a:t>Deconstruir</a:t>
            </a:r>
            <a:r>
              <a:rPr lang="es-ES_tradnl" sz="5600" b="1" dirty="0">
                <a:solidFill>
                  <a:prstClr val="black"/>
                </a:solidFill>
                <a:latin typeface="Arial" panose="020B0604020202020204" pitchFamily="34" charset="0"/>
                <a:cs typeface="Arial" panose="020B0604020202020204" pitchFamily="34" charset="0"/>
              </a:rPr>
              <a:t> para </a:t>
            </a:r>
            <a:r>
              <a:rPr lang="es-ES_tradnl" sz="5600" b="1" dirty="0" smtClean="0">
                <a:solidFill>
                  <a:prstClr val="black"/>
                </a:solidFill>
                <a:latin typeface="Arial" panose="020B0604020202020204" pitchFamily="34" charset="0"/>
                <a:cs typeface="Arial" panose="020B0604020202020204" pitchFamily="34" charset="0"/>
              </a:rPr>
              <a:t>Construir</a:t>
            </a:r>
          </a:p>
          <a:p>
            <a:pPr marL="0" lvl="0" indent="0" algn="just">
              <a:lnSpc>
                <a:spcPct val="120000"/>
              </a:lnSpc>
              <a:buClr>
                <a:srgbClr val="1CADE4"/>
              </a:buClr>
              <a:buNone/>
            </a:pPr>
            <a:r>
              <a:rPr lang="es-ES" sz="5600" dirty="0" smtClean="0">
                <a:solidFill>
                  <a:prstClr val="black"/>
                </a:solidFill>
                <a:latin typeface="Arial" panose="020B0604020202020204" pitchFamily="34" charset="0"/>
                <a:cs typeface="Arial" panose="020B0604020202020204" pitchFamily="34" charset="0"/>
              </a:rPr>
              <a:t>Objetivo: </a:t>
            </a:r>
            <a:r>
              <a:rPr lang="es-MX" sz="5600" dirty="0">
                <a:solidFill>
                  <a:prstClr val="black"/>
                </a:solidFill>
                <a:latin typeface="Arial" panose="020B0604020202020204" pitchFamily="34" charset="0"/>
                <a:cs typeface="Arial" panose="020B0604020202020204" pitchFamily="34" charset="0"/>
              </a:rPr>
              <a:t>Visibilizar y concientizar sobre la problemática de la violencia que afecta a las personas con discapacidad según grupo etario, sexo, vínculos relacionales, lugar de residencia, dependencia económica y otros factores, que permitan comprender la especificidad, caracterización y dinámica de este problema a fin de plantear mejoras en su vida.</a:t>
            </a:r>
          </a:p>
        </p:txBody>
      </p:sp>
      <p:graphicFrame>
        <p:nvGraphicFramePr>
          <p:cNvPr id="7" name="Marcador de contenido 6"/>
          <p:cNvGraphicFramePr>
            <a:graphicFrameLocks noGrp="1"/>
          </p:cNvGraphicFramePr>
          <p:nvPr>
            <p:ph sz="half" idx="4294967295"/>
            <p:extLst>
              <p:ext uri="{D42A27DB-BD31-4B8C-83A1-F6EECF244321}">
                <p14:modId xmlns:p14="http://schemas.microsoft.com/office/powerpoint/2010/main" val="823536892"/>
              </p:ext>
            </p:extLst>
          </p:nvPr>
        </p:nvGraphicFramePr>
        <p:xfrm>
          <a:off x="7742591" y="2627714"/>
          <a:ext cx="3958200" cy="2564903"/>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Grupo 8"/>
          <p:cNvGrpSpPr/>
          <p:nvPr/>
        </p:nvGrpSpPr>
        <p:grpSpPr>
          <a:xfrm>
            <a:off x="11301062" y="5435881"/>
            <a:ext cx="1156325" cy="1602060"/>
            <a:chOff x="9891889" y="4525363"/>
            <a:chExt cx="2331862" cy="2862285"/>
          </a:xfrm>
        </p:grpSpPr>
        <p:grpSp>
          <p:nvGrpSpPr>
            <p:cNvPr id="10" name="Group 10"/>
            <p:cNvGrpSpPr/>
            <p:nvPr/>
          </p:nvGrpSpPr>
          <p:grpSpPr>
            <a:xfrm>
              <a:off x="11228718" y="6044497"/>
              <a:ext cx="995033" cy="870653"/>
              <a:chOff x="0" y="0"/>
              <a:chExt cx="812800" cy="711200"/>
            </a:xfrm>
          </p:grpSpPr>
          <p:sp>
            <p:nvSpPr>
              <p:cNvPr id="22" name="Freeform 11"/>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23" name="TextBox 12"/>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1" name="Group 13"/>
            <p:cNvGrpSpPr/>
            <p:nvPr/>
          </p:nvGrpSpPr>
          <p:grpSpPr>
            <a:xfrm rot="-10800000">
              <a:off x="10935929" y="5687679"/>
              <a:ext cx="854720" cy="747880"/>
              <a:chOff x="0" y="0"/>
              <a:chExt cx="812800" cy="711200"/>
            </a:xfrm>
          </p:grpSpPr>
          <p:sp>
            <p:nvSpPr>
              <p:cNvPr id="20" name="Freeform 14"/>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sp>
            <p:nvSpPr>
              <p:cNvPr id="21" name="TextBox 15"/>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2" name="Freeform 17"/>
            <p:cNvSpPr/>
            <p:nvPr/>
          </p:nvSpPr>
          <p:spPr>
            <a:xfrm rot="10800000">
              <a:off x="9891889" y="6328354"/>
              <a:ext cx="1210623" cy="1059294"/>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grpSp>
          <p:nvGrpSpPr>
            <p:cNvPr id="13" name="Group 19"/>
            <p:cNvGrpSpPr/>
            <p:nvPr/>
          </p:nvGrpSpPr>
          <p:grpSpPr>
            <a:xfrm>
              <a:off x="10331567" y="5530961"/>
              <a:ext cx="732844" cy="641239"/>
              <a:chOff x="0" y="0"/>
              <a:chExt cx="812800" cy="711200"/>
            </a:xfrm>
          </p:grpSpPr>
          <p:sp>
            <p:nvSpPr>
              <p:cNvPr id="18" name="Freeform 2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9" name="TextBox 21"/>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grpSp>
          <p:nvGrpSpPr>
            <p:cNvPr id="14" name="Group 22"/>
            <p:cNvGrpSpPr/>
            <p:nvPr/>
          </p:nvGrpSpPr>
          <p:grpSpPr>
            <a:xfrm>
              <a:off x="11359812" y="4914399"/>
              <a:ext cx="732844" cy="641239"/>
              <a:chOff x="0" y="0"/>
              <a:chExt cx="812800" cy="711200"/>
            </a:xfrm>
          </p:grpSpPr>
          <p:sp>
            <p:nvSpPr>
              <p:cNvPr id="16" name="Freeform 23"/>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002060"/>
              </a:solidFill>
            </p:spPr>
          </p:sp>
          <p:sp>
            <p:nvSpPr>
              <p:cNvPr id="17" name="TextBox 24"/>
              <p:cNvSpPr txBox="1"/>
              <p:nvPr/>
            </p:nvSpPr>
            <p:spPr>
              <a:xfrm>
                <a:off x="127000" y="282575"/>
                <a:ext cx="558800" cy="377825"/>
              </a:xfrm>
              <a:prstGeom prst="rect">
                <a:avLst/>
              </a:prstGeom>
            </p:spPr>
            <p:txBody>
              <a:bodyPr lIns="33867" tIns="33867" rIns="33867" bIns="33867" rtlCol="0" anchor="ctr"/>
              <a:lstStyle/>
              <a:p>
                <a:pPr algn="ctr">
                  <a:lnSpc>
                    <a:spcPts val="1680"/>
                  </a:lnSpc>
                </a:pPr>
                <a:endParaRPr sz="1200" dirty="0"/>
              </a:p>
            </p:txBody>
          </p:sp>
        </p:grpSp>
        <p:sp>
          <p:nvSpPr>
            <p:cNvPr id="15" name="Freeform 26"/>
            <p:cNvSpPr/>
            <p:nvPr/>
          </p:nvSpPr>
          <p:spPr>
            <a:xfrm>
              <a:off x="10935930" y="4525363"/>
              <a:ext cx="569517" cy="498327"/>
            </a:xfrm>
            <a:custGeom>
              <a:avLst/>
              <a:gdLst/>
              <a:ahLst/>
              <a:cxnLst/>
              <a:rect l="l" t="t" r="r" b="b"/>
              <a:pathLst>
                <a:path w="812800" h="711200">
                  <a:moveTo>
                    <a:pt x="406400" y="0"/>
                  </a:moveTo>
                  <a:lnTo>
                    <a:pt x="812800" y="711200"/>
                  </a:lnTo>
                  <a:lnTo>
                    <a:pt x="0" y="711200"/>
                  </a:lnTo>
                  <a:lnTo>
                    <a:pt x="406400" y="0"/>
                  </a:lnTo>
                  <a:close/>
                </a:path>
              </a:pathLst>
            </a:custGeom>
            <a:solidFill>
              <a:schemeClr val="accent2"/>
            </a:solidFill>
          </p:spPr>
        </p:sp>
      </p:grpSp>
      <p:grpSp>
        <p:nvGrpSpPr>
          <p:cNvPr id="24" name="Grupo 23"/>
          <p:cNvGrpSpPr/>
          <p:nvPr/>
        </p:nvGrpSpPr>
        <p:grpSpPr>
          <a:xfrm>
            <a:off x="94268" y="80073"/>
            <a:ext cx="7181805" cy="1059577"/>
            <a:chOff x="94268" y="80073"/>
            <a:chExt cx="7181805" cy="1059577"/>
          </a:xfrm>
          <a:solidFill>
            <a:srgbClr val="002060"/>
          </a:solidFill>
        </p:grpSpPr>
        <p:sp>
          <p:nvSpPr>
            <p:cNvPr id="25" name="Pergamino horizontal 24"/>
            <p:cNvSpPr/>
            <p:nvPr/>
          </p:nvSpPr>
          <p:spPr>
            <a:xfrm>
              <a:off x="781005" y="200450"/>
              <a:ext cx="6495068" cy="818822"/>
            </a:xfrm>
            <a:prstGeom prst="horizontalScroll">
              <a:avLst/>
            </a:prstGeom>
            <a:grp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26" name="AutoShape 6"/>
            <p:cNvSpPr/>
            <p:nvPr/>
          </p:nvSpPr>
          <p:spPr>
            <a:xfrm>
              <a:off x="94268" y="80073"/>
              <a:ext cx="948325" cy="1059577"/>
            </a:xfrm>
            <a:prstGeom prst="rect">
              <a:avLst/>
            </a:prstGeom>
            <a:grp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27" name="Rectángulo 26"/>
            <p:cNvSpPr/>
            <p:nvPr/>
          </p:nvSpPr>
          <p:spPr>
            <a:xfrm>
              <a:off x="1327306" y="425195"/>
              <a:ext cx="3485378" cy="369332"/>
            </a:xfrm>
            <a:prstGeom prst="rect">
              <a:avLst/>
            </a:prstGeom>
            <a:grpFill/>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29" name="Imagen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pic>
        <p:nvPicPr>
          <p:cNvPr id="30" name="Imagen 29"/>
          <p:cNvPicPr>
            <a:picLocks noChangeAspect="1"/>
          </p:cNvPicPr>
          <p:nvPr/>
        </p:nvPicPr>
        <p:blipFill>
          <a:blip r:embed="rId4" cstate="print">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
        <p:nvSpPr>
          <p:cNvPr id="4" name="Rectángulo 3"/>
          <p:cNvSpPr/>
          <p:nvPr/>
        </p:nvSpPr>
        <p:spPr>
          <a:xfrm>
            <a:off x="7714212" y="5329184"/>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3</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 </a:t>
            </a:r>
            <a:r>
              <a:rPr lang="es-ES" sz="1400" dirty="0">
                <a:solidFill>
                  <a:prstClr val="black"/>
                </a:solidFill>
                <a:latin typeface="Arial" panose="020B0604020202020204" pitchFamily="34" charset="0"/>
                <a:cs typeface="Arial" panose="020B0604020202020204" pitchFamily="34" charset="0"/>
              </a:rPr>
              <a:t>de </a:t>
            </a:r>
            <a:r>
              <a:rPr lang="es-ES" sz="1400" dirty="0" smtClean="0">
                <a:solidFill>
                  <a:prstClr val="black"/>
                </a:solidFill>
                <a:latin typeface="Arial" panose="020B0604020202020204" pitchFamily="34" charset="0"/>
                <a:cs typeface="Arial" panose="020B0604020202020204" pitchFamily="34" charset="0"/>
              </a:rPr>
              <a:t>julio a septiembre,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18 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graphicFrame>
        <p:nvGraphicFramePr>
          <p:cNvPr id="28" name="17 Gráfico"/>
          <p:cNvGraphicFramePr/>
          <p:nvPr>
            <p:extLst>
              <p:ext uri="{D42A27DB-BD31-4B8C-83A1-F6EECF244321}">
                <p14:modId xmlns:p14="http://schemas.microsoft.com/office/powerpoint/2010/main" val="2705413349"/>
              </p:ext>
            </p:extLst>
          </p:nvPr>
        </p:nvGraphicFramePr>
        <p:xfrm>
          <a:off x="7981715" y="1467846"/>
          <a:ext cx="3479951" cy="102330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22667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1042593" y="2411583"/>
            <a:ext cx="6056475" cy="2884844"/>
          </a:xfrm>
        </p:spPr>
        <p:txBody>
          <a:bodyPr>
            <a:noAutofit/>
          </a:bodyPr>
          <a:lstStyle/>
          <a:p>
            <a:pPr marL="0" indent="0" algn="just">
              <a:lnSpc>
                <a:spcPct val="100000"/>
              </a:lnSpc>
              <a:buNone/>
            </a:pPr>
            <a:r>
              <a:rPr lang="es-ES_tradnl" sz="1400" b="1" dirty="0" smtClean="0">
                <a:solidFill>
                  <a:prstClr val="black"/>
                </a:solidFill>
                <a:latin typeface="Arial" panose="020B0604020202020204" pitchFamily="34" charset="0"/>
                <a:cs typeface="Arial" panose="020B0604020202020204" pitchFamily="34" charset="0"/>
              </a:rPr>
              <a:t>Subprograma: </a:t>
            </a:r>
            <a:r>
              <a:rPr lang="es-MX" sz="1400" b="1" dirty="0" smtClean="0">
                <a:solidFill>
                  <a:prstClr val="black"/>
                </a:solidFill>
                <a:latin typeface="Arial" panose="020B0604020202020204" pitchFamily="34" charset="0"/>
                <a:cs typeface="Arial" panose="020B0604020202020204" pitchFamily="34" charset="0"/>
              </a:rPr>
              <a:t>Atención </a:t>
            </a:r>
            <a:r>
              <a:rPr lang="es-MX" sz="1400" b="1" dirty="0">
                <a:solidFill>
                  <a:prstClr val="black"/>
                </a:solidFill>
                <a:latin typeface="Arial" panose="020B0604020202020204" pitchFamily="34" charset="0"/>
                <a:cs typeface="Arial" panose="020B0604020202020204" pitchFamily="34" charset="0"/>
              </a:rPr>
              <a:t>y seguimiento de comités </a:t>
            </a:r>
            <a:r>
              <a:rPr lang="es-MX" sz="1400" b="1" dirty="0" smtClean="0">
                <a:solidFill>
                  <a:prstClr val="black"/>
                </a:solidFill>
                <a:latin typeface="Arial" panose="020B0604020202020204" pitchFamily="34" charset="0"/>
                <a:cs typeface="Arial" panose="020B0604020202020204" pitchFamily="34" charset="0"/>
              </a:rPr>
              <a:t>vecinales.</a:t>
            </a:r>
          </a:p>
          <a:p>
            <a:pPr marL="0" indent="0" algn="just">
              <a:lnSpc>
                <a:spcPct val="100000"/>
              </a:lnSpc>
              <a:buNone/>
            </a:pPr>
            <a:r>
              <a:rPr lang="es-MX" sz="1400" b="1" dirty="0" smtClean="0">
                <a:solidFill>
                  <a:prstClr val="black"/>
                </a:solidFill>
                <a:latin typeface="Arial" panose="020B0604020202020204" pitchFamily="34" charset="0"/>
                <a:cs typeface="Arial" panose="020B0604020202020204" pitchFamily="34" charset="0"/>
              </a:rPr>
              <a:t>Objetivo: </a:t>
            </a:r>
            <a:r>
              <a:rPr lang="es-MX" sz="1400" dirty="0" smtClean="0">
                <a:latin typeface="Arial" panose="020B0604020202020204" pitchFamily="34" charset="0"/>
                <a:cs typeface="Arial" panose="020B0604020202020204" pitchFamily="34" charset="0"/>
              </a:rPr>
              <a:t>Realizar </a:t>
            </a:r>
            <a:r>
              <a:rPr lang="es-MX" sz="1400" dirty="0">
                <a:latin typeface="Arial" panose="020B0604020202020204" pitchFamily="34" charset="0"/>
                <a:cs typeface="Arial" panose="020B0604020202020204" pitchFamily="34" charset="0"/>
              </a:rPr>
              <a:t>trabajos coordinados con los comités vecinales conformados, cuyo objetivo es la articulación entre sociedad y el gobierno municipal a través de acciones que permitan fortalecer la seguridad pública del municipio, de tal forma que se logre mejorar la paz y un sólido estado de derecho para reducir la violencia y delincuencia en las colonias; así como fortalecer la percepción de seguridad entre los habitantes del Municipio  de Othón P. Blanco</a:t>
            </a:r>
            <a:r>
              <a:rPr lang="es-MX" sz="1400" dirty="0" smtClean="0"/>
              <a:t>.</a:t>
            </a:r>
          </a:p>
        </p:txBody>
      </p:sp>
      <p:grpSp>
        <p:nvGrpSpPr>
          <p:cNvPr id="10" name="Grupo 9"/>
          <p:cNvGrpSpPr/>
          <p:nvPr/>
        </p:nvGrpSpPr>
        <p:grpSpPr>
          <a:xfrm>
            <a:off x="94268" y="80073"/>
            <a:ext cx="4718416" cy="1059577"/>
            <a:chOff x="94268" y="80073"/>
            <a:chExt cx="4718416" cy="1059577"/>
          </a:xfrm>
        </p:grpSpPr>
        <p:sp>
          <p:nvSpPr>
            <p:cNvPr id="12" name="AutoShape 6"/>
            <p:cNvSpPr/>
            <p:nvPr/>
          </p:nvSpPr>
          <p:spPr>
            <a:xfrm>
              <a:off x="94268" y="80073"/>
              <a:ext cx="948325" cy="1059577"/>
            </a:xfrm>
            <a:prstGeom prst="rect">
              <a:avLst/>
            </a:prstGeom>
            <a:solidFill>
              <a:srgbClr val="002060"/>
            </a:solidFill>
            <a:ln>
              <a:noFill/>
            </a:ln>
            <a:effectLst>
              <a:outerShdw blurRad="190500" dist="228600" dir="2700000" algn="ctr">
                <a:srgbClr val="000000">
                  <a:alpha val="30000"/>
                </a:srgbClr>
              </a:outerShdw>
            </a:effectLst>
            <a:scene3d>
              <a:camera prst="perspectiveRight"/>
              <a:lightRig rig="glow" dir="t">
                <a:rot lat="0" lon="0" rev="4800000"/>
              </a:lightRig>
            </a:scene3d>
            <a:sp3d prstMaterial="matte">
              <a:bevelT w="127000" h="63500"/>
            </a:sp3d>
          </p:spPr>
        </p:sp>
        <p:sp>
          <p:nvSpPr>
            <p:cNvPr id="13" name="Rectángulo 12"/>
            <p:cNvSpPr/>
            <p:nvPr/>
          </p:nvSpPr>
          <p:spPr>
            <a:xfrm>
              <a:off x="1327306" y="425195"/>
              <a:ext cx="3485378" cy="369332"/>
            </a:xfrm>
            <a:prstGeom prst="rect">
              <a:avLst/>
            </a:prstGeom>
          </p:spPr>
          <p:txBody>
            <a:bodyPr wrap="none">
              <a:spAutoFit/>
            </a:bodyPr>
            <a:lstStyle/>
            <a:p>
              <a:r>
                <a:rPr lang="es-ES" b="1" dirty="0">
                  <a:solidFill>
                    <a:schemeClr val="bg1"/>
                  </a:solidFill>
                  <a:latin typeface="Arial Black" panose="020B0A04020102020204" pitchFamily="34" charset="0"/>
                </a:rPr>
                <a:t>PREVENCIÓN DEL DELITO</a:t>
              </a:r>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0122" y="160609"/>
            <a:ext cx="874294" cy="874294"/>
          </a:xfrm>
          <a:prstGeom prst="rect">
            <a:avLst/>
          </a:prstGeom>
        </p:spPr>
      </p:pic>
      <p:sp>
        <p:nvSpPr>
          <p:cNvPr id="15" name="Pergamino horizontal 14"/>
          <p:cNvSpPr/>
          <p:nvPr/>
        </p:nvSpPr>
        <p:spPr>
          <a:xfrm>
            <a:off x="781005" y="200450"/>
            <a:ext cx="6495068" cy="818822"/>
          </a:xfrm>
          <a:prstGeom prst="horizontalScroll">
            <a:avLst/>
          </a:prstGeom>
          <a:solidFill>
            <a:srgbClr val="002060"/>
          </a:solidFill>
          <a:ln>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MX" dirty="0"/>
          </a:p>
        </p:txBody>
      </p:sp>
      <p:sp>
        <p:nvSpPr>
          <p:cNvPr id="16" name="Rectángulo 15"/>
          <p:cNvSpPr/>
          <p:nvPr/>
        </p:nvSpPr>
        <p:spPr>
          <a:xfrm>
            <a:off x="1212956" y="413090"/>
            <a:ext cx="3485378" cy="369332"/>
          </a:xfrm>
          <a:prstGeom prst="rect">
            <a:avLst/>
          </a:prstGeom>
          <a:solidFill>
            <a:srgbClr val="002060"/>
          </a:solidFill>
          <a:ln>
            <a:solidFill>
              <a:srgbClr val="002060"/>
            </a:solidFill>
          </a:ln>
        </p:spPr>
        <p:txBody>
          <a:bodyPr wrap="none">
            <a:spAutoFit/>
          </a:bodyPr>
          <a:lstStyle/>
          <a:p>
            <a:r>
              <a:rPr lang="es-ES" b="1" dirty="0">
                <a:solidFill>
                  <a:schemeClr val="bg1"/>
                </a:solidFill>
                <a:latin typeface="Arial Black" panose="020B0A04020102020204" pitchFamily="34" charset="0"/>
              </a:rPr>
              <a:t>PREVENCIÓN DEL DELITO</a:t>
            </a:r>
          </a:p>
        </p:txBody>
      </p:sp>
      <p:sp>
        <p:nvSpPr>
          <p:cNvPr id="17" name="Título 1"/>
          <p:cNvSpPr txBox="1">
            <a:spLocks/>
          </p:cNvSpPr>
          <p:nvPr/>
        </p:nvSpPr>
        <p:spPr>
          <a:xfrm>
            <a:off x="954091" y="1286663"/>
            <a:ext cx="6233480" cy="657208"/>
          </a:xfrm>
          <a:prstGeom prst="rect">
            <a:avLst/>
          </a:prstGeom>
          <a:noFill/>
        </p:spPr>
        <p:txBody>
          <a:bodyPr>
            <a:noAutofit/>
          </a:bodyPr>
          <a:lst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0" defTabSz="914400">
              <a:spcBef>
                <a:spcPts val="0"/>
              </a:spcBef>
            </a:pPr>
            <a:r>
              <a:rPr lang="es-MX" sz="2000" b="1" dirty="0" smtClean="0">
                <a:solidFill>
                  <a:srgbClr val="002060"/>
                </a:solidFill>
                <a:latin typeface="Arial Black" panose="020B0A04020102020204" pitchFamily="34" charset="0"/>
              </a:rPr>
              <a:t>PROGRAMA “SEGURIDAD Y VIGILANCIA CIUDADANA”</a:t>
            </a:r>
            <a:endParaRPr lang="es-ES" sz="2000" dirty="0">
              <a:solidFill>
                <a:schemeClr val="tx1"/>
              </a:solidFill>
              <a:latin typeface="Arial Black" panose="020B0A04020102020204" pitchFamily="34" charset="0"/>
            </a:endParaRPr>
          </a:p>
        </p:txBody>
      </p:sp>
      <p:graphicFrame>
        <p:nvGraphicFramePr>
          <p:cNvPr id="18" name="Marcador de contenido 6"/>
          <p:cNvGraphicFramePr>
            <a:graphicFrameLocks/>
          </p:cNvGraphicFramePr>
          <p:nvPr>
            <p:extLst>
              <p:ext uri="{D42A27DB-BD31-4B8C-83A1-F6EECF244321}">
                <p14:modId xmlns:p14="http://schemas.microsoft.com/office/powerpoint/2010/main" val="1398032732"/>
              </p:ext>
            </p:extLst>
          </p:nvPr>
        </p:nvGraphicFramePr>
        <p:xfrm>
          <a:off x="7634526" y="3017539"/>
          <a:ext cx="3958200" cy="25649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17 Gráfico"/>
          <p:cNvGraphicFramePr/>
          <p:nvPr>
            <p:extLst>
              <p:ext uri="{D42A27DB-BD31-4B8C-83A1-F6EECF244321}">
                <p14:modId xmlns:p14="http://schemas.microsoft.com/office/powerpoint/2010/main" val="3815647788"/>
              </p:ext>
            </p:extLst>
          </p:nvPr>
        </p:nvGraphicFramePr>
        <p:xfrm>
          <a:off x="7873650" y="1613141"/>
          <a:ext cx="3479951" cy="1267832"/>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ángulo 19"/>
          <p:cNvSpPr/>
          <p:nvPr/>
        </p:nvSpPr>
        <p:spPr>
          <a:xfrm>
            <a:off x="7606147" y="5719009"/>
            <a:ext cx="3845710" cy="609398"/>
          </a:xfrm>
          <a:prstGeom prst="rect">
            <a:avLst/>
          </a:prstGeom>
        </p:spPr>
        <p:txBody>
          <a:bodyPr wrap="square">
            <a:spAutoFit/>
          </a:bodyPr>
          <a:lstStyle/>
          <a:p>
            <a:pPr lvl="0" algn="just">
              <a:lnSpc>
                <a:spcPct val="120000"/>
              </a:lnSpc>
              <a:buClr>
                <a:srgbClr val="1CADE4"/>
              </a:buClr>
            </a:pPr>
            <a:r>
              <a:rPr lang="es-ES" sz="1400" dirty="0">
                <a:solidFill>
                  <a:prstClr val="black"/>
                </a:solidFill>
                <a:latin typeface="Arial" panose="020B0604020202020204" pitchFamily="34" charset="0"/>
                <a:cs typeface="Arial" panose="020B0604020202020204" pitchFamily="34" charset="0"/>
              </a:rPr>
              <a:t>Durante el </a:t>
            </a:r>
            <a:r>
              <a:rPr lang="es-ES" sz="1400" b="1" dirty="0">
                <a:solidFill>
                  <a:prstClr val="black"/>
                </a:solidFill>
                <a:latin typeface="Arial" panose="020B0604020202020204" pitchFamily="34" charset="0"/>
                <a:cs typeface="Arial" panose="020B0604020202020204" pitchFamily="34" charset="0"/>
              </a:rPr>
              <a:t>3</a:t>
            </a:r>
            <a:r>
              <a:rPr lang="es-ES" sz="1400" b="1" dirty="0" smtClean="0">
                <a:solidFill>
                  <a:prstClr val="black"/>
                </a:solidFill>
                <a:latin typeface="Arial" panose="020B0604020202020204" pitchFamily="34" charset="0"/>
                <a:cs typeface="Arial" panose="020B0604020202020204" pitchFamily="34" charset="0"/>
              </a:rPr>
              <a:t>° </a:t>
            </a:r>
            <a:r>
              <a:rPr lang="es-ES" sz="1400" b="1" dirty="0">
                <a:solidFill>
                  <a:prstClr val="black"/>
                </a:solidFill>
                <a:latin typeface="Arial" panose="020B0604020202020204" pitchFamily="34" charset="0"/>
                <a:cs typeface="Arial" panose="020B0604020202020204" pitchFamily="34" charset="0"/>
              </a:rPr>
              <a:t>trimestre</a:t>
            </a:r>
            <a:r>
              <a:rPr lang="es-ES" sz="1400" dirty="0">
                <a:solidFill>
                  <a:prstClr val="black"/>
                </a:solidFill>
                <a:latin typeface="Arial" panose="020B0604020202020204" pitchFamily="34" charset="0"/>
                <a:cs typeface="Arial" panose="020B0604020202020204" pitchFamily="34" charset="0"/>
              </a:rPr>
              <a:t> de </a:t>
            </a:r>
            <a:r>
              <a:rPr lang="es-ES" sz="1400" dirty="0" smtClean="0">
                <a:solidFill>
                  <a:prstClr val="black"/>
                </a:solidFill>
                <a:latin typeface="Arial" panose="020B0604020202020204" pitchFamily="34" charset="0"/>
                <a:cs typeface="Arial" panose="020B0604020202020204" pitchFamily="34" charset="0"/>
              </a:rPr>
              <a:t>julio </a:t>
            </a:r>
            <a:r>
              <a:rPr lang="es-ES" sz="1400" dirty="0">
                <a:solidFill>
                  <a:prstClr val="black"/>
                </a:solidFill>
                <a:latin typeface="Arial" panose="020B0604020202020204" pitchFamily="34" charset="0"/>
                <a:cs typeface="Arial" panose="020B0604020202020204" pitchFamily="34" charset="0"/>
              </a:rPr>
              <a:t>a</a:t>
            </a:r>
            <a:r>
              <a:rPr lang="es-ES" sz="1400" dirty="0" smtClean="0">
                <a:solidFill>
                  <a:prstClr val="black"/>
                </a:solidFill>
                <a:latin typeface="Arial" panose="020B0604020202020204" pitchFamily="34" charset="0"/>
                <a:cs typeface="Arial" panose="020B0604020202020204" pitchFamily="34" charset="0"/>
              </a:rPr>
              <a:t> septiembre, </a:t>
            </a:r>
            <a:r>
              <a:rPr lang="es-ES" sz="1400" dirty="0">
                <a:solidFill>
                  <a:prstClr val="black"/>
                </a:solidFill>
                <a:latin typeface="Arial" panose="020B0604020202020204" pitchFamily="34" charset="0"/>
                <a:cs typeface="Arial" panose="020B0604020202020204" pitchFamily="34" charset="0"/>
              </a:rPr>
              <a:t>se </a:t>
            </a:r>
            <a:r>
              <a:rPr lang="es-ES" sz="1400" dirty="0" smtClean="0">
                <a:solidFill>
                  <a:prstClr val="black"/>
                </a:solidFill>
                <a:latin typeface="Arial" panose="020B0604020202020204" pitchFamily="34" charset="0"/>
                <a:cs typeface="Arial" panose="020B0604020202020204" pitchFamily="34" charset="0"/>
              </a:rPr>
              <a:t>han realizado un total de </a:t>
            </a:r>
            <a:r>
              <a:rPr lang="es-ES" sz="1400" b="1" dirty="0" smtClean="0">
                <a:solidFill>
                  <a:prstClr val="black"/>
                </a:solidFill>
                <a:latin typeface="Arial" panose="020B0604020202020204" pitchFamily="34" charset="0"/>
                <a:cs typeface="Arial" panose="020B0604020202020204" pitchFamily="34" charset="0"/>
              </a:rPr>
              <a:t>13</a:t>
            </a:r>
            <a:r>
              <a:rPr lang="es-ES" sz="1400" dirty="0" smtClean="0">
                <a:solidFill>
                  <a:prstClr val="black"/>
                </a:solidFill>
                <a:latin typeface="Arial" panose="020B0604020202020204" pitchFamily="34" charset="0"/>
                <a:cs typeface="Arial" panose="020B0604020202020204" pitchFamily="34" charset="0"/>
              </a:rPr>
              <a:t> </a:t>
            </a:r>
            <a:r>
              <a:rPr lang="es-ES" sz="1400" b="1" dirty="0" smtClean="0">
                <a:solidFill>
                  <a:prstClr val="black"/>
                </a:solidFill>
                <a:latin typeface="Arial" panose="020B0604020202020204" pitchFamily="34" charset="0"/>
                <a:cs typeface="Arial" panose="020B0604020202020204" pitchFamily="34" charset="0"/>
              </a:rPr>
              <a:t>acciones</a:t>
            </a:r>
            <a:r>
              <a:rPr lang="es-ES" sz="1400" dirty="0" smtClean="0">
                <a:solidFill>
                  <a:prstClr val="black"/>
                </a:solidFill>
                <a:latin typeface="Arial" panose="020B0604020202020204" pitchFamily="34" charset="0"/>
                <a:cs typeface="Arial" panose="020B0604020202020204" pitchFamily="34" charset="0"/>
              </a:rPr>
              <a:t>.</a:t>
            </a:r>
            <a:endParaRPr lang="es-ES" sz="1400" dirty="0">
              <a:solidFill>
                <a:prstClr val="black"/>
              </a:solidFill>
              <a:latin typeface="Arial" panose="020B0604020202020204" pitchFamily="34" charset="0"/>
              <a:cs typeface="Arial" panose="020B0604020202020204" pitchFamily="34" charset="0"/>
            </a:endParaRPr>
          </a:p>
        </p:txBody>
      </p:sp>
      <p:pic>
        <p:nvPicPr>
          <p:cNvPr id="21" name="Imagen 20"/>
          <p:cNvPicPr>
            <a:picLocks noChangeAspect="1"/>
          </p:cNvPicPr>
          <p:nvPr/>
        </p:nvPicPr>
        <p:blipFill>
          <a:blip r:embed="rId5" cstate="print">
            <a:extLst>
              <a:ext uri="{BEBA8EAE-BF5A-486C-A8C5-ECC9F3942E4B}">
                <a14:imgProps xmlns:a14="http://schemas.microsoft.com/office/drawing/2010/main">
                  <a14:imgLayer r:embed="rId6">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9805738" y="80073"/>
            <a:ext cx="876415" cy="881316"/>
          </a:xfrm>
          <a:prstGeom prst="rect">
            <a:avLst/>
          </a:prstGeom>
        </p:spPr>
      </p:pic>
    </p:spTree>
    <p:extLst>
      <p:ext uri="{BB962C8B-B14F-4D97-AF65-F5344CB8AC3E}">
        <p14:creationId xmlns:p14="http://schemas.microsoft.com/office/powerpoint/2010/main" val="25534278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4749</TotalTime>
  <Words>993</Words>
  <Application>Microsoft Office PowerPoint</Application>
  <PresentationFormat>Panorámica</PresentationFormat>
  <Paragraphs>60</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Arial Black</vt:lpstr>
      <vt:lpstr>Calibri</vt:lpstr>
      <vt:lpstr>Tw Cen MT</vt:lpstr>
      <vt:lpstr>Tw Cen MT Condensed</vt:lpstr>
      <vt:lpstr>Wingdings 3</vt:lpstr>
      <vt:lpstr>Integral</vt:lpstr>
      <vt:lpstr>Presentación de PowerPoint</vt:lpstr>
      <vt:lpstr>Presentación de PowerPoint</vt:lpstr>
      <vt:lpstr>Programa “PROXIMIDAD SOCIAL”</vt:lpstr>
      <vt:lpstr>Programa “Seguridad y Prevención en Niñas, Niños y Adolescentes”</vt:lpstr>
      <vt:lpstr>Programa “Información de factores de riesgo y redes de apoyo a grupos vulnerables”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Dir_operat</dc:creator>
  <cp:lastModifiedBy>Usuario</cp:lastModifiedBy>
  <cp:revision>422</cp:revision>
  <dcterms:created xsi:type="dcterms:W3CDTF">2018-01-04T13:53:30Z</dcterms:created>
  <dcterms:modified xsi:type="dcterms:W3CDTF">2024-09-30T18:20:00Z</dcterms:modified>
</cp:coreProperties>
</file>